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A8407C3-C049-4E7B-8D72-E4968956252E}">
  <a:tblStyle styleId="{9A8407C3-C049-4E7B-8D72-E4968956252E}"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solidFill>
                  <a:srgbClr val="333333"/>
                </a:solidFill>
                <a:highlight>
                  <a:srgbClr val="FFFFFF"/>
                </a:highlight>
              </a:rPr>
              <a:t>In highly endemic areas, hepatitis B is most commonly spread from mother to child at birth (perinatal transmission), or through horizontal transmission (exposure to infected blood), especially from an infected child to an uninfected child during the first 5 years of life. The development of chronic infection is very common in infants infected from their mothers or before the age of 5 years.</a:t>
            </a:r>
          </a:p>
          <a:p>
            <a:pPr lvl="0">
              <a:spcBef>
                <a:spcPts val="0"/>
              </a:spcBef>
              <a:buNone/>
            </a:pPr>
            <a:r>
              <a:t/>
            </a:r>
            <a:endParaRPr sz="1000">
              <a:solidFill>
                <a:srgbClr val="33333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jpg"/><Relationship Id="rId4" Type="http://schemas.openxmlformats.org/officeDocument/2006/relationships/image" Target="../media/image01.jpg"/><Relationship Id="rId5" Type="http://schemas.openxmlformats.org/officeDocument/2006/relationships/image" Target="../media/image0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medicinenet.com/jaundice_in_adults/page3.htm" TargetMode="External"/><Relationship Id="rId4" Type="http://schemas.openxmlformats.org/officeDocument/2006/relationships/hyperlink" Target="http://www.who.int/mediacentre/factsheets/fs204/en/" TargetMode="External"/><Relationship Id="rId10" Type="http://schemas.openxmlformats.org/officeDocument/2006/relationships/hyperlink" Target="https://www.thermofisher.com/us/en/home/life-science/protein-biology/protein-biology-learning-center/protein-biology-resource-library/pierce-protein-methods/enzyme-probes.html" TargetMode="External"/><Relationship Id="rId9" Type="http://schemas.openxmlformats.org/officeDocument/2006/relationships/hyperlink" Target="http://packagingmaterial.jamesdawson.com/item/diagnostic-medical-industries-desiccant/desiccant-tablets/dt" TargetMode="External"/><Relationship Id="rId5" Type="http://schemas.openxmlformats.org/officeDocument/2006/relationships/hyperlink" Target="http://www.sciencedirect.com/science/article/pii/S131961031400129X" TargetMode="External"/><Relationship Id="rId6" Type="http://schemas.openxmlformats.org/officeDocument/2006/relationships/hyperlink" Target="https://www.google.com/patents/US6514769" TargetMode="External"/><Relationship Id="rId7" Type="http://schemas.openxmlformats.org/officeDocument/2006/relationships/hyperlink" Target="http://www.google.com/patents/US7749766" TargetMode="External"/><Relationship Id="rId8" Type="http://schemas.openxmlformats.org/officeDocument/2006/relationships/hyperlink" Target="https://gmwgroup.harvard.edu/pubs/pdf/1077.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google.com/patents/US20140273028" TargetMode="External"/><Relationship Id="rId4" Type="http://schemas.openxmlformats.org/officeDocument/2006/relationships/hyperlink" Target="http://www.mayomedicallaboratories.com/test-catalog/Clinical+and+Interpretive/8254" TargetMode="External"/><Relationship Id="rId5" Type="http://schemas.openxmlformats.org/officeDocument/2006/relationships/hyperlink" Target="https://www.google.com/patents/EP1952121A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2135550"/>
            <a:ext cx="8520600" cy="872400"/>
          </a:xfrm>
          <a:prstGeom prst="rect">
            <a:avLst/>
          </a:prstGeom>
        </p:spPr>
        <p:txBody>
          <a:bodyPr anchorCtr="0" anchor="b" bIns="91425" lIns="91425" rIns="91425" tIns="91425">
            <a:noAutofit/>
          </a:bodyPr>
          <a:lstStyle/>
          <a:p>
            <a:pPr lvl="0">
              <a:spcBef>
                <a:spcPts val="0"/>
              </a:spcBef>
              <a:buNone/>
            </a:pPr>
            <a:r>
              <a:rPr lang="en"/>
              <a:t>Jaundice-HBV Test Kit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HBV Strip</a:t>
            </a:r>
          </a:p>
        </p:txBody>
      </p:sp>
      <p:pic>
        <p:nvPicPr>
          <p:cNvPr id="114" name="Shape 114"/>
          <p:cNvPicPr preferRelativeResize="0"/>
          <p:nvPr/>
        </p:nvPicPr>
        <p:blipFill>
          <a:blip r:embed="rId3">
            <a:alphaModFix/>
          </a:blip>
          <a:stretch>
            <a:fillRect/>
          </a:stretch>
        </p:blipFill>
        <p:spPr>
          <a:xfrm>
            <a:off x="763475" y="1099025"/>
            <a:ext cx="7617038" cy="399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20" name="Shape 12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21" name="Shape 1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Signal Detection and processor</a:t>
            </a:r>
          </a:p>
        </p:txBody>
      </p:sp>
      <p:sp>
        <p:nvSpPr>
          <p:cNvPr id="127" name="Shape 127"/>
          <p:cNvSpPr txBox="1"/>
          <p:nvPr>
            <p:ph idx="1" type="body"/>
          </p:nvPr>
        </p:nvSpPr>
        <p:spPr>
          <a:xfrm>
            <a:off x="311700" y="1152475"/>
            <a:ext cx="3858600" cy="3416400"/>
          </a:xfrm>
          <a:prstGeom prst="rect">
            <a:avLst/>
          </a:prstGeom>
        </p:spPr>
        <p:txBody>
          <a:bodyPr anchorCtr="0" anchor="t" bIns="91425" lIns="91425" rIns="91425" tIns="91425">
            <a:noAutofit/>
          </a:bodyPr>
          <a:lstStyle/>
          <a:p>
            <a:pPr lvl="0">
              <a:spcBef>
                <a:spcPts val="0"/>
              </a:spcBef>
              <a:buNone/>
            </a:pPr>
            <a:r>
              <a:rPr lang="en"/>
              <a:t>HBV Strip: Using Optical method</a:t>
            </a:r>
          </a:p>
          <a:p>
            <a:pPr lvl="0">
              <a:spcBef>
                <a:spcPts val="0"/>
              </a:spcBef>
              <a:buNone/>
            </a:pPr>
            <a:r>
              <a:rPr lang="en" sz="1000">
                <a:solidFill>
                  <a:srgbClr val="222222"/>
                </a:solidFill>
                <a:highlight>
                  <a:srgbClr val="FFFFFF"/>
                </a:highlight>
              </a:rPr>
              <a:t>The device housing comprises an analytical assembly labelled (</a:t>
            </a:r>
            <a:r>
              <a:rPr b="1" lang="en" sz="1000">
                <a:solidFill>
                  <a:srgbClr val="222222"/>
                </a:solidFill>
                <a:highlight>
                  <a:srgbClr val="FFFFFF"/>
                </a:highlight>
              </a:rPr>
              <a:t>10</a:t>
            </a:r>
            <a:r>
              <a:rPr lang="en" sz="1000">
                <a:solidFill>
                  <a:srgbClr val="222222"/>
                </a:solidFill>
                <a:highlight>
                  <a:srgbClr val="FFFFFF"/>
                </a:highlight>
              </a:rPr>
              <a:t>), which comprises as circuit board (</a:t>
            </a:r>
            <a:r>
              <a:rPr b="1" lang="en" sz="1000">
                <a:solidFill>
                  <a:srgbClr val="222222"/>
                </a:solidFill>
                <a:highlight>
                  <a:srgbClr val="FFFFFF"/>
                </a:highlight>
              </a:rPr>
              <a:t>12</a:t>
            </a:r>
            <a:r>
              <a:rPr lang="en" sz="1000">
                <a:solidFill>
                  <a:srgbClr val="222222"/>
                </a:solidFill>
                <a:highlight>
                  <a:srgbClr val="FFFFFF"/>
                </a:highlight>
              </a:rPr>
              <a:t>) supporting two LEDs and two photodiodes (</a:t>
            </a:r>
            <a:r>
              <a:rPr b="1" lang="en" sz="1000">
                <a:solidFill>
                  <a:srgbClr val="222222"/>
                </a:solidFill>
                <a:highlight>
                  <a:srgbClr val="FFFFFF"/>
                </a:highlight>
              </a:rPr>
              <a:t>14</a:t>
            </a:r>
            <a:r>
              <a:rPr lang="en" sz="1000">
                <a:solidFill>
                  <a:srgbClr val="222222"/>
                </a:solidFill>
                <a:highlight>
                  <a:srgbClr val="FFFFFF"/>
                </a:highlight>
              </a:rPr>
              <a:t>), aligned with a test zone of a nitrocellulose strip lateral flow strip (16) which is in liquid flow communication with the sampling portion (4) of the liquid transport or carrier. The test zone is the zone in which a labelled reagent accumulates in the presence (or absence, as appropriate) of the analyte of interest. This accumulation affects the optical property of the test strip (</a:t>
            </a:r>
            <a:r>
              <a:rPr b="1" lang="en" sz="1000">
                <a:solidFill>
                  <a:srgbClr val="222222"/>
                </a:solidFill>
                <a:highlight>
                  <a:srgbClr val="FFFFFF"/>
                </a:highlight>
              </a:rPr>
              <a:t>16</a:t>
            </a:r>
            <a:r>
              <a:rPr lang="en" sz="1000">
                <a:solidFill>
                  <a:srgbClr val="222222"/>
                </a:solidFill>
                <a:highlight>
                  <a:srgbClr val="FFFFFF"/>
                </a:highlight>
              </a:rPr>
              <a:t>), such as its reflectivity or transmissivity, a property that can be measured by the LED/photodiode arrangement. The arrangement produces an output current, the magnitude of which is related to the amount of label accumulated in the test zone.</a:t>
            </a:r>
          </a:p>
          <a:p>
            <a:pPr lvl="0">
              <a:spcBef>
                <a:spcPts val="0"/>
              </a:spcBef>
              <a:buNone/>
            </a:pPr>
            <a:r>
              <a:t/>
            </a:r>
            <a:endParaRPr sz="1050">
              <a:solidFill>
                <a:srgbClr val="2D2D2D"/>
              </a:solidFill>
              <a:highlight>
                <a:srgbClr val="FFFFFF"/>
              </a:highlight>
              <a:latin typeface="Calibri"/>
              <a:ea typeface="Calibri"/>
              <a:cs typeface="Calibri"/>
              <a:sym typeface="Calibri"/>
            </a:endParaRPr>
          </a:p>
        </p:txBody>
      </p:sp>
      <p:pic>
        <p:nvPicPr>
          <p:cNvPr id="128" name="Shape 128"/>
          <p:cNvPicPr preferRelativeResize="0"/>
          <p:nvPr/>
        </p:nvPicPr>
        <p:blipFill>
          <a:blip r:embed="rId3">
            <a:alphaModFix/>
          </a:blip>
          <a:stretch>
            <a:fillRect/>
          </a:stretch>
        </p:blipFill>
        <p:spPr>
          <a:xfrm>
            <a:off x="4283479" y="1617050"/>
            <a:ext cx="4860523" cy="278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Jaundice Strip</a:t>
            </a:r>
          </a:p>
        </p:txBody>
      </p:sp>
      <p:pic>
        <p:nvPicPr>
          <p:cNvPr id="134" name="Shape 134"/>
          <p:cNvPicPr preferRelativeResize="0"/>
          <p:nvPr/>
        </p:nvPicPr>
        <p:blipFill>
          <a:blip r:embed="rId3">
            <a:alphaModFix/>
          </a:blip>
          <a:stretch>
            <a:fillRect/>
          </a:stretch>
        </p:blipFill>
        <p:spPr>
          <a:xfrm>
            <a:off x="6204853" y="0"/>
            <a:ext cx="2939142" cy="5143499"/>
          </a:xfrm>
          <a:prstGeom prst="rect">
            <a:avLst/>
          </a:prstGeom>
          <a:noFill/>
          <a:ln>
            <a:noFill/>
          </a:ln>
        </p:spPr>
      </p:pic>
      <p:sp>
        <p:nvSpPr>
          <p:cNvPr id="135" name="Shape 135"/>
          <p:cNvSpPr txBox="1"/>
          <p:nvPr/>
        </p:nvSpPr>
        <p:spPr>
          <a:xfrm>
            <a:off x="491900" y="1176275"/>
            <a:ext cx="5058000" cy="3058200"/>
          </a:xfrm>
          <a:prstGeom prst="rect">
            <a:avLst/>
          </a:prstGeom>
          <a:noFill/>
          <a:ln>
            <a:noFill/>
          </a:ln>
        </p:spPr>
        <p:txBody>
          <a:bodyPr anchorCtr="0" anchor="t" bIns="91425" lIns="91425" rIns="91425" tIns="91425">
            <a:noAutofit/>
          </a:bodyPr>
          <a:lstStyle/>
          <a:p>
            <a:pPr lvl="0" rtl="0">
              <a:lnSpc>
                <a:spcPct val="159999"/>
              </a:lnSpc>
              <a:spcBef>
                <a:spcPts val="1100"/>
              </a:spcBef>
              <a:spcAft>
                <a:spcPts val="1100"/>
              </a:spcAft>
              <a:buClr>
                <a:schemeClr val="dk1"/>
              </a:buClr>
              <a:buSzPct val="110000"/>
              <a:buFont typeface="Arial"/>
              <a:buNone/>
            </a:pPr>
            <a:r>
              <a:rPr b="1" lang="en" sz="1000">
                <a:solidFill>
                  <a:srgbClr val="222222"/>
                </a:solidFill>
                <a:highlight>
                  <a:srgbClr val="FFFFFF"/>
                </a:highlight>
              </a:rPr>
              <a:t>Working electrode - loaded with oxidizing reagent potassium ferri cyanide</a:t>
            </a:r>
          </a:p>
          <a:p>
            <a:pPr lvl="0" rtl="0">
              <a:lnSpc>
                <a:spcPct val="159999"/>
              </a:lnSpc>
              <a:spcBef>
                <a:spcPts val="1100"/>
              </a:spcBef>
              <a:spcAft>
                <a:spcPts val="1100"/>
              </a:spcAft>
              <a:buClr>
                <a:schemeClr val="dk1"/>
              </a:buClr>
              <a:buSzPct val="110000"/>
              <a:buFont typeface="Arial"/>
              <a:buNone/>
            </a:pPr>
            <a:r>
              <a:rPr b="1" lang="en" sz="1000">
                <a:solidFill>
                  <a:srgbClr val="222222"/>
                </a:solidFill>
                <a:highlight>
                  <a:srgbClr val="FFFFFF"/>
                </a:highlight>
              </a:rPr>
              <a:t>substrate electrode - loaded with same oxidizing reagent  along with chemical reagent(bilirubin oxidase) that consumes bilirubin before being oxidized by the mediator</a:t>
            </a:r>
          </a:p>
          <a:p>
            <a:pPr lvl="0" rtl="0">
              <a:lnSpc>
                <a:spcPct val="159999"/>
              </a:lnSpc>
              <a:spcBef>
                <a:spcPts val="1100"/>
              </a:spcBef>
              <a:spcAft>
                <a:spcPts val="1100"/>
              </a:spcAft>
              <a:buClr>
                <a:schemeClr val="dk1"/>
              </a:buClr>
              <a:buSzPct val="110000"/>
              <a:buFont typeface="Arial"/>
              <a:buNone/>
            </a:pPr>
            <a:r>
              <a:rPr b="1" lang="en" sz="1000">
                <a:solidFill>
                  <a:srgbClr val="222222"/>
                </a:solidFill>
                <a:highlight>
                  <a:srgbClr val="FFFFFF"/>
                </a:highlight>
              </a:rPr>
              <a:t>Reference elctrode may be loaded with Ag/Agcl.</a:t>
            </a:r>
          </a:p>
          <a:p>
            <a:pPr lvl="0">
              <a:spcBef>
                <a:spcPts val="0"/>
              </a:spcBef>
              <a:buNone/>
            </a:pPr>
            <a:r>
              <a:t/>
            </a:r>
            <a:endParaRPr b="1" sz="1000">
              <a:solidFill>
                <a:srgbClr val="22222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Signal Detection</a:t>
            </a:r>
          </a:p>
        </p:txBody>
      </p:sp>
      <p:sp>
        <p:nvSpPr>
          <p:cNvPr id="141" name="Shape 14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id="142" name="Shape 142"/>
          <p:cNvSpPr txBox="1"/>
          <p:nvPr>
            <p:ph idx="1" type="body"/>
          </p:nvPr>
        </p:nvSpPr>
        <p:spPr>
          <a:xfrm>
            <a:off x="1567950" y="1152475"/>
            <a:ext cx="6008100" cy="34164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sz="1400">
              <a:solidFill>
                <a:srgbClr val="000000"/>
              </a:solidFill>
            </a:endParaRPr>
          </a:p>
          <a:p>
            <a:pPr lvl="0" rtl="0" algn="ctr">
              <a:lnSpc>
                <a:spcPct val="100000"/>
              </a:lnSpc>
              <a:spcBef>
                <a:spcPts val="0"/>
              </a:spcBef>
              <a:spcAft>
                <a:spcPts val="0"/>
              </a:spcAft>
              <a:buNone/>
            </a:pPr>
            <a:r>
              <a:t/>
            </a:r>
            <a:endParaRPr sz="1400">
              <a:solidFill>
                <a:srgbClr val="000000"/>
              </a:solidFill>
            </a:endParaRPr>
          </a:p>
          <a:p>
            <a:pPr lvl="0" rtl="0" algn="ctr">
              <a:lnSpc>
                <a:spcPct val="100000"/>
              </a:lnSpc>
              <a:spcBef>
                <a:spcPts val="0"/>
              </a:spcBef>
              <a:spcAft>
                <a:spcPts val="0"/>
              </a:spcAft>
              <a:buNone/>
            </a:pPr>
            <a:r>
              <a:t/>
            </a:r>
            <a:endParaRPr sz="1400">
              <a:solidFill>
                <a:srgbClr val="000000"/>
              </a:solidFill>
            </a:endParaRPr>
          </a:p>
          <a:p>
            <a:pPr lvl="0" rtl="0" algn="l">
              <a:lnSpc>
                <a:spcPct val="100000"/>
              </a:lnSpc>
              <a:spcBef>
                <a:spcPts val="0"/>
              </a:spcBef>
              <a:spcAft>
                <a:spcPts val="0"/>
              </a:spcAft>
              <a:buNone/>
            </a:pPr>
            <a:r>
              <a:rPr lang="en" sz="1400">
                <a:solidFill>
                  <a:srgbClr val="000000"/>
                </a:solidFill>
              </a:rPr>
              <a:t>Bilirubin +  2K</a:t>
            </a:r>
            <a:r>
              <a:rPr baseline="-25000" lang="en" sz="1400">
                <a:solidFill>
                  <a:srgbClr val="000000"/>
                </a:solidFill>
              </a:rPr>
              <a:t>3</a:t>
            </a:r>
            <a:r>
              <a:rPr lang="en" sz="1400">
                <a:solidFill>
                  <a:srgbClr val="000000"/>
                </a:solidFill>
              </a:rPr>
              <a:t>[Fe(CN)</a:t>
            </a:r>
            <a:r>
              <a:rPr baseline="-25000" lang="en" sz="1400">
                <a:solidFill>
                  <a:srgbClr val="000000"/>
                </a:solidFill>
              </a:rPr>
              <a:t>6</a:t>
            </a:r>
            <a:r>
              <a:rPr lang="en" sz="1400">
                <a:solidFill>
                  <a:srgbClr val="000000"/>
                </a:solidFill>
              </a:rPr>
              <a:t>] +H</a:t>
            </a:r>
            <a:r>
              <a:rPr baseline="-25000" lang="en" sz="1400">
                <a:solidFill>
                  <a:srgbClr val="000000"/>
                </a:solidFill>
              </a:rPr>
              <a:t>2</a:t>
            </a:r>
            <a:r>
              <a:rPr lang="en" sz="1400">
                <a:solidFill>
                  <a:srgbClr val="000000"/>
                </a:solidFill>
              </a:rPr>
              <a:t>O                  Biliverdin +  2K</a:t>
            </a:r>
            <a:r>
              <a:rPr baseline="-25000" lang="en" sz="1400">
                <a:solidFill>
                  <a:srgbClr val="000000"/>
                </a:solidFill>
              </a:rPr>
              <a:t>4</a:t>
            </a:r>
            <a:r>
              <a:rPr lang="en" sz="1400">
                <a:solidFill>
                  <a:srgbClr val="000000"/>
                </a:solidFill>
              </a:rPr>
              <a:t>[Fe(CN)</a:t>
            </a:r>
            <a:r>
              <a:rPr baseline="-25000" lang="en" sz="1400">
                <a:solidFill>
                  <a:srgbClr val="000000"/>
                </a:solidFill>
              </a:rPr>
              <a:t>6</a:t>
            </a:r>
            <a:r>
              <a:rPr lang="en" sz="1400">
                <a:solidFill>
                  <a:srgbClr val="000000"/>
                </a:solidFill>
              </a:rPr>
              <a:t>]</a:t>
            </a:r>
          </a:p>
          <a:p>
            <a:pPr lvl="0" rtl="0" algn="ctr">
              <a:lnSpc>
                <a:spcPct val="100000"/>
              </a:lnSpc>
              <a:spcBef>
                <a:spcPts val="0"/>
              </a:spcBef>
              <a:spcAft>
                <a:spcPts val="0"/>
              </a:spcAft>
              <a:buNone/>
            </a:pPr>
            <a:r>
              <a:t/>
            </a:r>
            <a:endParaRPr sz="1400">
              <a:solidFill>
                <a:srgbClr val="000000"/>
              </a:solidFill>
            </a:endParaRPr>
          </a:p>
          <a:p>
            <a:pPr lvl="0" rtl="0" algn="ctr">
              <a:lnSpc>
                <a:spcPct val="100000"/>
              </a:lnSpc>
              <a:spcBef>
                <a:spcPts val="0"/>
              </a:spcBef>
              <a:spcAft>
                <a:spcPts val="0"/>
              </a:spcAft>
              <a:buNone/>
            </a:pPr>
            <a:r>
              <a:t/>
            </a:r>
            <a:endParaRPr sz="1400">
              <a:solidFill>
                <a:srgbClr val="000000"/>
              </a:solidFill>
            </a:endParaRPr>
          </a:p>
          <a:p>
            <a:pPr lvl="0" rtl="0" algn="ctr">
              <a:lnSpc>
                <a:spcPct val="100000"/>
              </a:lnSpc>
              <a:spcBef>
                <a:spcPts val="0"/>
              </a:spcBef>
              <a:spcAft>
                <a:spcPts val="0"/>
              </a:spcAft>
              <a:buNone/>
            </a:pPr>
            <a:r>
              <a:rPr lang="en" sz="1400">
                <a:solidFill>
                  <a:srgbClr val="000000"/>
                </a:solidFill>
              </a:rPr>
              <a:t> </a:t>
            </a:r>
          </a:p>
          <a:p>
            <a:pPr lvl="0" rtl="0" algn="ctr">
              <a:lnSpc>
                <a:spcPct val="100000"/>
              </a:lnSpc>
              <a:spcBef>
                <a:spcPts val="0"/>
              </a:spcBef>
              <a:spcAft>
                <a:spcPts val="0"/>
              </a:spcAft>
              <a:buNone/>
            </a:pPr>
            <a:r>
              <a:rPr lang="en" sz="1400">
                <a:solidFill>
                  <a:srgbClr val="000000"/>
                </a:solidFill>
              </a:rPr>
              <a:t>2Fe(CN)</a:t>
            </a:r>
            <a:r>
              <a:rPr baseline="-25000" lang="en" sz="1400">
                <a:solidFill>
                  <a:srgbClr val="000000"/>
                </a:solidFill>
              </a:rPr>
              <a:t>6</a:t>
            </a:r>
            <a:r>
              <a:rPr baseline="30000" lang="en" sz="1400">
                <a:solidFill>
                  <a:srgbClr val="000000"/>
                </a:solidFill>
              </a:rPr>
              <a:t>4- </a:t>
            </a:r>
            <a:r>
              <a:rPr lang="en" sz="1400">
                <a:solidFill>
                  <a:srgbClr val="000000"/>
                </a:solidFill>
              </a:rPr>
              <a:t>                2Fe(CN)</a:t>
            </a:r>
            <a:r>
              <a:rPr baseline="-25000" lang="en" sz="1400">
                <a:solidFill>
                  <a:srgbClr val="000000"/>
                </a:solidFill>
              </a:rPr>
              <a:t>6</a:t>
            </a:r>
            <a:r>
              <a:rPr baseline="30000" lang="en" sz="1400">
                <a:solidFill>
                  <a:srgbClr val="000000"/>
                </a:solidFill>
              </a:rPr>
              <a:t>3- </a:t>
            </a:r>
            <a:r>
              <a:rPr lang="en" sz="1400">
                <a:solidFill>
                  <a:srgbClr val="000000"/>
                </a:solidFill>
              </a:rPr>
              <a:t>+ 2e</a:t>
            </a:r>
            <a:r>
              <a:rPr baseline="30000" lang="en" sz="1400">
                <a:solidFill>
                  <a:srgbClr val="000000"/>
                </a:solidFill>
              </a:rPr>
              <a:t>-</a:t>
            </a:r>
          </a:p>
          <a:p>
            <a:pPr lvl="0" rtl="0" algn="ctr">
              <a:lnSpc>
                <a:spcPct val="100000"/>
              </a:lnSpc>
              <a:spcBef>
                <a:spcPts val="0"/>
              </a:spcBef>
              <a:spcAft>
                <a:spcPts val="0"/>
              </a:spcAft>
              <a:buNone/>
            </a:pPr>
            <a:r>
              <a:t/>
            </a:r>
            <a:endParaRPr baseline="30000" sz="1400">
              <a:solidFill>
                <a:srgbClr val="000000"/>
              </a:solidFill>
            </a:endParaRPr>
          </a:p>
          <a:p>
            <a:pPr lvl="0" rtl="0" algn="ctr">
              <a:lnSpc>
                <a:spcPct val="100000"/>
              </a:lnSpc>
              <a:spcBef>
                <a:spcPts val="0"/>
              </a:spcBef>
              <a:spcAft>
                <a:spcPts val="0"/>
              </a:spcAft>
              <a:buNone/>
            </a:pPr>
            <a:r>
              <a:t/>
            </a:r>
            <a:endParaRPr baseline="30000" sz="1400">
              <a:solidFill>
                <a:srgbClr val="000000"/>
              </a:solidFill>
            </a:endParaRPr>
          </a:p>
          <a:p>
            <a:pPr lvl="0" rtl="0" algn="ctr">
              <a:lnSpc>
                <a:spcPct val="100000"/>
              </a:lnSpc>
              <a:spcBef>
                <a:spcPts val="0"/>
              </a:spcBef>
              <a:spcAft>
                <a:spcPts val="0"/>
              </a:spcAft>
              <a:buNone/>
            </a:pPr>
            <a:r>
              <a:t/>
            </a:r>
            <a:endParaRPr baseline="30000" sz="1400">
              <a:solidFill>
                <a:srgbClr val="000000"/>
              </a:solidFill>
            </a:endParaRPr>
          </a:p>
          <a:p>
            <a:pPr lvl="0" rtl="0" algn="ctr">
              <a:lnSpc>
                <a:spcPct val="100000"/>
              </a:lnSpc>
              <a:spcBef>
                <a:spcPts val="0"/>
              </a:spcBef>
              <a:spcAft>
                <a:spcPts val="0"/>
              </a:spcAft>
              <a:buNone/>
            </a:pPr>
            <a:r>
              <a:rPr lang="en" sz="1400">
                <a:solidFill>
                  <a:srgbClr val="000000"/>
                </a:solidFill>
              </a:rPr>
              <a:t>2Fe(CN)</a:t>
            </a:r>
            <a:r>
              <a:rPr baseline="-25000" lang="en" sz="1400">
                <a:solidFill>
                  <a:srgbClr val="000000"/>
                </a:solidFill>
              </a:rPr>
              <a:t>6</a:t>
            </a:r>
            <a:r>
              <a:rPr baseline="30000" lang="en" sz="1400">
                <a:solidFill>
                  <a:srgbClr val="000000"/>
                </a:solidFill>
              </a:rPr>
              <a:t>3- </a:t>
            </a:r>
            <a:r>
              <a:rPr lang="en" sz="1400">
                <a:solidFill>
                  <a:srgbClr val="000000"/>
                </a:solidFill>
              </a:rPr>
              <a:t>+ 2e</a:t>
            </a:r>
            <a:r>
              <a:rPr baseline="30000" lang="en" sz="1400">
                <a:solidFill>
                  <a:srgbClr val="000000"/>
                </a:solidFill>
              </a:rPr>
              <a:t>-                           </a:t>
            </a:r>
            <a:r>
              <a:rPr lang="en" sz="1400">
                <a:solidFill>
                  <a:srgbClr val="000000"/>
                </a:solidFill>
              </a:rPr>
              <a:t> 2Fe(CN)</a:t>
            </a:r>
            <a:r>
              <a:rPr baseline="-25000" lang="en" sz="1400">
                <a:solidFill>
                  <a:srgbClr val="000000"/>
                </a:solidFill>
              </a:rPr>
              <a:t>6</a:t>
            </a:r>
            <a:r>
              <a:rPr baseline="30000" lang="en" sz="1400">
                <a:solidFill>
                  <a:srgbClr val="000000"/>
                </a:solidFill>
              </a:rPr>
              <a:t>4-</a:t>
            </a:r>
          </a:p>
          <a:p>
            <a:pPr lvl="0" rtl="0">
              <a:spcBef>
                <a:spcPts val="0"/>
              </a:spcBef>
              <a:buNone/>
            </a:pPr>
            <a:r>
              <a:t/>
            </a:r>
            <a:endParaRPr/>
          </a:p>
        </p:txBody>
      </p:sp>
      <p:sp>
        <p:nvSpPr>
          <p:cNvPr id="143" name="Shape 143"/>
          <p:cNvSpPr/>
          <p:nvPr/>
        </p:nvSpPr>
        <p:spPr>
          <a:xfrm>
            <a:off x="4250425" y="1924800"/>
            <a:ext cx="470400" cy="1389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4124775" y="2791225"/>
            <a:ext cx="470400" cy="1389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a:off x="4498925" y="3595900"/>
            <a:ext cx="470400" cy="1389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6" name="Shape 146"/>
          <p:cNvSpPr txBox="1"/>
          <p:nvPr/>
        </p:nvSpPr>
        <p:spPr>
          <a:xfrm>
            <a:off x="4049925" y="2438100"/>
            <a:ext cx="620100" cy="267300"/>
          </a:xfrm>
          <a:prstGeom prst="rect">
            <a:avLst/>
          </a:prstGeom>
          <a:noFill/>
          <a:ln>
            <a:noFill/>
          </a:ln>
        </p:spPr>
        <p:txBody>
          <a:bodyPr anchorCtr="0" anchor="t" bIns="91425" lIns="91425" rIns="91425" tIns="91425">
            <a:noAutofit/>
          </a:bodyPr>
          <a:lstStyle/>
          <a:p>
            <a:pPr lvl="0" rtl="0">
              <a:spcBef>
                <a:spcPts val="0"/>
              </a:spcBef>
              <a:buNone/>
            </a:pPr>
            <a:r>
              <a:rPr i="1" lang="en" sz="1200"/>
              <a:t>anode</a:t>
            </a:r>
          </a:p>
        </p:txBody>
      </p:sp>
      <p:sp>
        <p:nvSpPr>
          <p:cNvPr id="147" name="Shape 147"/>
          <p:cNvSpPr txBox="1"/>
          <p:nvPr/>
        </p:nvSpPr>
        <p:spPr>
          <a:xfrm>
            <a:off x="3780725" y="1519400"/>
            <a:ext cx="1710900" cy="267300"/>
          </a:xfrm>
          <a:prstGeom prst="rect">
            <a:avLst/>
          </a:prstGeom>
          <a:noFill/>
          <a:ln>
            <a:noFill/>
          </a:ln>
        </p:spPr>
        <p:txBody>
          <a:bodyPr anchorCtr="0" anchor="t" bIns="91425" lIns="91425" rIns="91425" tIns="91425">
            <a:noAutofit/>
          </a:bodyPr>
          <a:lstStyle/>
          <a:p>
            <a:pPr lvl="0" rtl="0">
              <a:spcBef>
                <a:spcPts val="0"/>
              </a:spcBef>
              <a:buNone/>
            </a:pPr>
            <a:r>
              <a:rPr i="1" lang="en" sz="1200"/>
              <a:t>Bilurubin oxidase</a:t>
            </a:r>
          </a:p>
        </p:txBody>
      </p:sp>
      <p:sp>
        <p:nvSpPr>
          <p:cNvPr id="148" name="Shape 148"/>
          <p:cNvSpPr txBox="1"/>
          <p:nvPr/>
        </p:nvSpPr>
        <p:spPr>
          <a:xfrm>
            <a:off x="4306450" y="3264175"/>
            <a:ext cx="745800" cy="267300"/>
          </a:xfrm>
          <a:prstGeom prst="rect">
            <a:avLst/>
          </a:prstGeom>
          <a:noFill/>
          <a:ln>
            <a:noFill/>
          </a:ln>
        </p:spPr>
        <p:txBody>
          <a:bodyPr anchorCtr="0" anchor="t" bIns="91425" lIns="91425" rIns="91425" tIns="91425">
            <a:noAutofit/>
          </a:bodyPr>
          <a:lstStyle/>
          <a:p>
            <a:pPr lvl="0" rtl="0">
              <a:spcBef>
                <a:spcPts val="0"/>
              </a:spcBef>
              <a:buNone/>
            </a:pPr>
            <a:r>
              <a:rPr i="1" lang="en" sz="1200"/>
              <a:t>cathode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Calibration</a:t>
            </a:r>
          </a:p>
        </p:txBody>
      </p:sp>
      <p:sp>
        <p:nvSpPr>
          <p:cNvPr id="154" name="Shape 15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Jaundice Strip: Using electrochemical reaction.</a:t>
            </a:r>
          </a:p>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Calibration</a:t>
            </a:r>
          </a:p>
        </p:txBody>
      </p:sp>
      <p:sp>
        <p:nvSpPr>
          <p:cNvPr id="160" name="Shape 16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59999"/>
              </a:lnSpc>
              <a:spcBef>
                <a:spcPts val="1100"/>
              </a:spcBef>
              <a:spcAft>
                <a:spcPts val="1100"/>
              </a:spcAft>
              <a:buClr>
                <a:schemeClr val="dk1"/>
              </a:buClr>
              <a:buSzPct val="91666"/>
              <a:buFont typeface="Arial"/>
              <a:buNone/>
            </a:pPr>
            <a:r>
              <a:rPr b="1" lang="en" sz="1200">
                <a:solidFill>
                  <a:srgbClr val="222222"/>
                </a:solidFill>
                <a:highlight>
                  <a:srgbClr val="FFFFFF"/>
                </a:highlight>
              </a:rPr>
              <a:t>result = [(rear photodiode current value/rear photodiode initial value) - (front photodiode current value/front photodiode initial value)]</a:t>
            </a:r>
          </a:p>
          <a:p>
            <a:pPr lvl="0" rtl="0">
              <a:lnSpc>
                <a:spcPct val="159999"/>
              </a:lnSpc>
              <a:spcBef>
                <a:spcPts val="1100"/>
              </a:spcBef>
              <a:spcAft>
                <a:spcPts val="1100"/>
              </a:spcAft>
              <a:buClr>
                <a:schemeClr val="dk1"/>
              </a:buClr>
              <a:buSzPct val="91666"/>
              <a:buFont typeface="Arial"/>
              <a:buNone/>
            </a:pPr>
            <a:r>
              <a:rPr b="1" lang="en" sz="1200">
                <a:solidFill>
                  <a:srgbClr val="222222"/>
                </a:solidFill>
                <a:highlight>
                  <a:srgbClr val="FFFFFF"/>
                </a:highlight>
              </a:rPr>
              <a:t>* scaling factor.</a:t>
            </a:r>
          </a:p>
          <a:p>
            <a:pPr lvl="0" rtl="0">
              <a:lnSpc>
                <a:spcPct val="159999"/>
              </a:lnSpc>
              <a:spcBef>
                <a:spcPts val="0"/>
              </a:spcBef>
              <a:spcAft>
                <a:spcPts val="0"/>
              </a:spcAft>
              <a:buNone/>
            </a:pPr>
            <a:r>
              <a:t/>
            </a:r>
            <a:endParaRPr sz="1000">
              <a:solidFill>
                <a:srgbClr val="222222"/>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6007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Signal Detection and processor</a:t>
            </a:r>
          </a:p>
          <a:p>
            <a:pPr lvl="0">
              <a:spcBef>
                <a:spcPts val="0"/>
              </a:spcBef>
              <a:buNone/>
            </a:pPr>
            <a:r>
              <a:t/>
            </a:r>
            <a:endParaRPr/>
          </a:p>
        </p:txBody>
      </p:sp>
      <p:sp>
        <p:nvSpPr>
          <p:cNvPr id="166" name="Shape 1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67" name="Shape 167"/>
          <p:cNvPicPr preferRelativeResize="0"/>
          <p:nvPr/>
        </p:nvPicPr>
        <p:blipFill>
          <a:blip r:embed="rId3">
            <a:alphaModFix/>
          </a:blip>
          <a:stretch>
            <a:fillRect/>
          </a:stretch>
        </p:blipFill>
        <p:spPr>
          <a:xfrm>
            <a:off x="382587" y="694324"/>
            <a:ext cx="8378823" cy="4449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412825" y="0"/>
            <a:ext cx="8318344"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412830" y="0"/>
            <a:ext cx="831834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Survey</a:t>
            </a:r>
          </a:p>
        </p:txBody>
      </p:sp>
      <p:pic>
        <p:nvPicPr>
          <p:cNvPr id="60" name="Shape 60"/>
          <p:cNvPicPr preferRelativeResize="0"/>
          <p:nvPr/>
        </p:nvPicPr>
        <p:blipFill>
          <a:blip r:embed="rId3">
            <a:alphaModFix/>
          </a:blip>
          <a:stretch>
            <a:fillRect/>
          </a:stretch>
        </p:blipFill>
        <p:spPr>
          <a:xfrm>
            <a:off x="982849" y="2902949"/>
            <a:ext cx="7178298" cy="2240550"/>
          </a:xfrm>
          <a:prstGeom prst="rect">
            <a:avLst/>
          </a:prstGeom>
          <a:noFill/>
          <a:ln>
            <a:noFill/>
          </a:ln>
        </p:spPr>
      </p:pic>
      <p:pic>
        <p:nvPicPr>
          <p:cNvPr id="61" name="Shape 61"/>
          <p:cNvPicPr preferRelativeResize="0"/>
          <p:nvPr/>
        </p:nvPicPr>
        <p:blipFill>
          <a:blip r:embed="rId4">
            <a:alphaModFix/>
          </a:blip>
          <a:stretch>
            <a:fillRect/>
          </a:stretch>
        </p:blipFill>
        <p:spPr>
          <a:xfrm>
            <a:off x="0" y="1017725"/>
            <a:ext cx="4603411" cy="1885225"/>
          </a:xfrm>
          <a:prstGeom prst="rect">
            <a:avLst/>
          </a:prstGeom>
          <a:noFill/>
          <a:ln>
            <a:noFill/>
          </a:ln>
        </p:spPr>
      </p:pic>
      <p:pic>
        <p:nvPicPr>
          <p:cNvPr id="62" name="Shape 62"/>
          <p:cNvPicPr preferRelativeResize="0"/>
          <p:nvPr/>
        </p:nvPicPr>
        <p:blipFill>
          <a:blip r:embed="rId5">
            <a:alphaModFix/>
          </a:blip>
          <a:stretch>
            <a:fillRect/>
          </a:stretch>
        </p:blipFill>
        <p:spPr>
          <a:xfrm>
            <a:off x="4603406" y="1017735"/>
            <a:ext cx="4540594" cy="18852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409575" y="0"/>
            <a:ext cx="8324850" cy="5143500"/>
          </a:xfrm>
          <a:prstGeom prst="rect">
            <a:avLst/>
          </a:prstGeom>
          <a:noFill/>
          <a:ln>
            <a:noFill/>
          </a:ln>
        </p:spPr>
      </p:pic>
      <p:pic>
        <p:nvPicPr>
          <p:cNvPr id="183" name="Shape 183"/>
          <p:cNvPicPr preferRelativeResize="0"/>
          <p:nvPr/>
        </p:nvPicPr>
        <p:blipFill>
          <a:blip r:embed="rId4">
            <a:alphaModFix/>
          </a:blip>
          <a:stretch>
            <a:fillRect/>
          </a:stretch>
        </p:blipFill>
        <p:spPr>
          <a:xfrm>
            <a:off x="412867" y="0"/>
            <a:ext cx="831826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Validation method</a:t>
            </a:r>
          </a:p>
        </p:txBody>
      </p:sp>
      <p:sp>
        <p:nvSpPr>
          <p:cNvPr id="189" name="Shape 18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nSpc>
                <a:spcPct val="159999"/>
              </a:lnSpc>
              <a:spcBef>
                <a:spcPts val="1100"/>
              </a:spcBef>
              <a:spcAft>
                <a:spcPts val="1100"/>
              </a:spcAft>
              <a:buClr>
                <a:schemeClr val="dk1"/>
              </a:buClr>
              <a:buSzPct val="110000"/>
              <a:buFont typeface="Arial"/>
              <a:buNone/>
            </a:pPr>
            <a:r>
              <a:rPr b="1" lang="en" sz="1000">
                <a:solidFill>
                  <a:srgbClr val="222222"/>
                </a:solidFill>
                <a:highlight>
                  <a:srgbClr val="FFFFFF"/>
                </a:highlight>
              </a:rPr>
              <a:t>HbsAg strip can be validated by the formation of control line</a:t>
            </a:r>
          </a:p>
          <a:p>
            <a:pPr lvl="0">
              <a:lnSpc>
                <a:spcPct val="159999"/>
              </a:lnSpc>
              <a:spcBef>
                <a:spcPts val="1100"/>
              </a:spcBef>
              <a:spcAft>
                <a:spcPts val="1100"/>
              </a:spcAft>
              <a:buClr>
                <a:schemeClr val="dk1"/>
              </a:buClr>
              <a:buSzPct val="110000"/>
              <a:buFont typeface="Arial"/>
              <a:buNone/>
            </a:pPr>
            <a:r>
              <a:rPr b="1" lang="en" sz="1000">
                <a:solidFill>
                  <a:srgbClr val="222222"/>
                </a:solidFill>
                <a:highlight>
                  <a:srgbClr val="FFFFFF"/>
                </a:highlight>
              </a:rPr>
              <a:t>If there is no sufficient amount of sample, then there is no formation of color in the control line as well as the test line indication the test is invalid</a:t>
            </a:r>
          </a:p>
          <a:p>
            <a:pPr lvl="0">
              <a:lnSpc>
                <a:spcPct val="159999"/>
              </a:lnSpc>
              <a:spcBef>
                <a:spcPts val="1100"/>
              </a:spcBef>
              <a:spcAft>
                <a:spcPts val="1100"/>
              </a:spcAft>
              <a:buClr>
                <a:schemeClr val="dk1"/>
              </a:buClr>
              <a:buSzPct val="110000"/>
              <a:buFont typeface="Arial"/>
              <a:buNone/>
            </a:pPr>
            <a:r>
              <a:rPr b="1" lang="en" sz="1000">
                <a:solidFill>
                  <a:srgbClr val="222222"/>
                </a:solidFill>
                <a:highlight>
                  <a:srgbClr val="FFFFFF"/>
                </a:highlight>
              </a:rPr>
              <a:t>For bilirubin,</a:t>
            </a:r>
          </a:p>
          <a:p>
            <a:pPr lvl="0">
              <a:lnSpc>
                <a:spcPct val="159999"/>
              </a:lnSpc>
              <a:spcBef>
                <a:spcPts val="1100"/>
              </a:spcBef>
              <a:spcAft>
                <a:spcPts val="1100"/>
              </a:spcAft>
              <a:buClr>
                <a:schemeClr val="dk1"/>
              </a:buClr>
              <a:buSzPct val="110000"/>
              <a:buFont typeface="Arial"/>
              <a:buNone/>
            </a:pPr>
            <a:r>
              <a:rPr b="1" lang="en" sz="1000">
                <a:solidFill>
                  <a:srgbClr val="222222"/>
                </a:solidFill>
                <a:highlight>
                  <a:srgbClr val="FFFFFF"/>
                </a:highlight>
              </a:rPr>
              <a:t>The sensor has to be tested multiple times to check for linearity across the dynamic ranges,detection limit,sample volume requirements,precision(repeatability),accuracy and user performance evaluation.</a:t>
            </a:r>
          </a:p>
          <a:p>
            <a:pPr lv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Potential Shortcomings</a:t>
            </a:r>
          </a:p>
        </p:txBody>
      </p:sp>
      <p:sp>
        <p:nvSpPr>
          <p:cNvPr id="195" name="Shape 19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There are conditions if the test is not done correctly, it will give false results. This includes false positive and false negative.</a:t>
            </a:r>
          </a:p>
          <a:p>
            <a:pPr indent="-228600" lvl="0" marL="457200" rtl="0">
              <a:spcBef>
                <a:spcPts val="0"/>
              </a:spcBef>
              <a:buAutoNum type="arabicPeriod"/>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Signal Detection and processor</a:t>
            </a:r>
          </a:p>
          <a:p>
            <a:pPr lvl="0">
              <a:spcBef>
                <a:spcPts val="0"/>
              </a:spcBef>
              <a:buNone/>
            </a:pPr>
            <a:r>
              <a:t/>
            </a:r>
            <a:endParaRPr/>
          </a:p>
        </p:txBody>
      </p:sp>
      <p:sp>
        <p:nvSpPr>
          <p:cNvPr id="201" name="Shape 20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lnSpc>
                <a:spcPct val="143181"/>
              </a:lnSpc>
              <a:spcBef>
                <a:spcPts val="0"/>
              </a:spcBef>
              <a:spcAft>
                <a:spcPts val="0"/>
              </a:spcAft>
              <a:buClr>
                <a:schemeClr val="dk1"/>
              </a:buClr>
              <a:buSzPct val="110000"/>
              <a:buFont typeface="Arial"/>
              <a:buNone/>
            </a:pPr>
            <a:r>
              <a:rPr lang="en" sz="1000">
                <a:solidFill>
                  <a:srgbClr val="444444"/>
                </a:solidFill>
                <a:highlight>
                  <a:srgbClr val="FFFFFF"/>
                </a:highlight>
              </a:rPr>
              <a:t>Positive results (quantitative hepatitis B surface antibody [anti-HBs] levels of &gt; or =</a:t>
            </a:r>
            <a:r>
              <a:rPr b="1" lang="en" sz="1000">
                <a:solidFill>
                  <a:srgbClr val="444444"/>
                </a:solidFill>
                <a:highlight>
                  <a:srgbClr val="FFFFFF"/>
                </a:highlight>
              </a:rPr>
              <a:t>12.0 mIU/mL</a:t>
            </a:r>
            <a:r>
              <a:rPr lang="en" sz="1000">
                <a:solidFill>
                  <a:srgbClr val="444444"/>
                </a:solidFill>
                <a:highlight>
                  <a:srgbClr val="FFFFFF"/>
                </a:highlight>
              </a:rPr>
              <a:t>) indicate adequate immunity to hepatitis B from past hepatitis B or HBV vaccination. After receiving a primary HBV vaccine series, individuals with anti-HBs levels of 12 mIU/mL or greater are considered protected from hepatitis B in accordance with the CDC guideline.(1)</a:t>
            </a:r>
          </a:p>
          <a:p>
            <a:pPr lvl="0">
              <a:lnSpc>
                <a:spcPct val="143181"/>
              </a:lnSpc>
              <a:spcBef>
                <a:spcPts val="0"/>
              </a:spcBef>
              <a:spcAft>
                <a:spcPts val="0"/>
              </a:spcAft>
              <a:buClr>
                <a:schemeClr val="dk1"/>
              </a:buClr>
              <a:buSzPct val="110000"/>
              <a:buFont typeface="Arial"/>
              <a:buNone/>
            </a:pPr>
            <a:r>
              <a:rPr lang="en" sz="1000">
                <a:solidFill>
                  <a:srgbClr val="444444"/>
                </a:solidFill>
                <a:highlight>
                  <a:srgbClr val="FFFFFF"/>
                </a:highlight>
              </a:rPr>
              <a:t> </a:t>
            </a:r>
          </a:p>
          <a:p>
            <a:pPr lvl="0">
              <a:lnSpc>
                <a:spcPct val="143181"/>
              </a:lnSpc>
              <a:spcBef>
                <a:spcPts val="0"/>
              </a:spcBef>
              <a:spcAft>
                <a:spcPts val="0"/>
              </a:spcAft>
              <a:buClr>
                <a:schemeClr val="dk1"/>
              </a:buClr>
              <a:buSzPct val="110000"/>
              <a:buFont typeface="Arial"/>
              <a:buNone/>
            </a:pPr>
            <a:r>
              <a:rPr lang="en" sz="1000">
                <a:solidFill>
                  <a:srgbClr val="444444"/>
                </a:solidFill>
                <a:highlight>
                  <a:srgbClr val="FFFFFF"/>
                </a:highlight>
              </a:rPr>
              <a:t>A negative result (quantitative anti-HBs level of &lt;</a:t>
            </a:r>
            <a:r>
              <a:rPr b="1" lang="en" sz="1000">
                <a:solidFill>
                  <a:srgbClr val="444444"/>
                </a:solidFill>
                <a:highlight>
                  <a:srgbClr val="FFFFFF"/>
                </a:highlight>
              </a:rPr>
              <a:t>5.0 mIU/mL</a:t>
            </a:r>
            <a:r>
              <a:rPr lang="en" sz="1000">
                <a:solidFill>
                  <a:srgbClr val="444444"/>
                </a:solidFill>
                <a:highlight>
                  <a:srgbClr val="FFFFFF"/>
                </a:highlight>
              </a:rPr>
              <a:t>) indicates a lack of recovery from acute or chronic hepatitis B or inadequate immune response to HBV vaccination. The U.S. Advisory Committee on Immunization Practices does not recommend more than 2 HBV vaccine series in nonresponders.(1)</a:t>
            </a:r>
          </a:p>
          <a:p>
            <a:pPr lvl="0">
              <a:lnSpc>
                <a:spcPct val="143181"/>
              </a:lnSpc>
              <a:spcBef>
                <a:spcPts val="0"/>
              </a:spcBef>
              <a:spcAft>
                <a:spcPts val="0"/>
              </a:spcAft>
              <a:buClr>
                <a:schemeClr val="dk1"/>
              </a:buClr>
              <a:buSzPct val="110000"/>
              <a:buFont typeface="Arial"/>
              <a:buNone/>
            </a:pPr>
            <a:r>
              <a:rPr lang="en" sz="1000">
                <a:solidFill>
                  <a:srgbClr val="444444"/>
                </a:solidFill>
                <a:highlight>
                  <a:srgbClr val="FFFFFF"/>
                </a:highlight>
              </a:rPr>
              <a:t> </a:t>
            </a:r>
          </a:p>
          <a:p>
            <a:pPr lvl="0">
              <a:lnSpc>
                <a:spcPct val="143181"/>
              </a:lnSpc>
              <a:spcBef>
                <a:spcPts val="0"/>
              </a:spcBef>
              <a:spcAft>
                <a:spcPts val="0"/>
              </a:spcAft>
              <a:buClr>
                <a:schemeClr val="dk1"/>
              </a:buClr>
              <a:buSzPct val="110000"/>
              <a:buFont typeface="Arial"/>
              <a:buNone/>
            </a:pPr>
            <a:r>
              <a:rPr lang="en" sz="1000">
                <a:solidFill>
                  <a:srgbClr val="444444"/>
                </a:solidFill>
                <a:highlight>
                  <a:srgbClr val="FFFFFF"/>
                </a:highlight>
              </a:rPr>
              <a:t>Indeterminate results (quantitative anti-HBs levels in the range from &gt; </a:t>
            </a:r>
            <a:r>
              <a:rPr b="1" lang="en" sz="1000">
                <a:solidFill>
                  <a:srgbClr val="444444"/>
                </a:solidFill>
                <a:highlight>
                  <a:srgbClr val="FFFFFF"/>
                </a:highlight>
              </a:rPr>
              <a:t>or =5 to &lt;12 mIU/mL</a:t>
            </a:r>
            <a:r>
              <a:rPr lang="en" sz="1000">
                <a:solidFill>
                  <a:srgbClr val="444444"/>
                </a:solidFill>
                <a:highlight>
                  <a:srgbClr val="FFFFFF"/>
                </a:highlight>
              </a:rPr>
              <a:t>) indicate inability to determine if anti-HBs is present at levels consistent with recovery or immunity. Repeat testing is recommended in 1 to 3 months.</a:t>
            </a:r>
          </a:p>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Reference</a:t>
            </a:r>
          </a:p>
        </p:txBody>
      </p:sp>
      <p:sp>
        <p:nvSpPr>
          <p:cNvPr id="207" name="Shape 207"/>
          <p:cNvSpPr txBox="1"/>
          <p:nvPr>
            <p:ph idx="1" type="body"/>
          </p:nvPr>
        </p:nvSpPr>
        <p:spPr>
          <a:xfrm>
            <a:off x="311700" y="1152475"/>
            <a:ext cx="8520600" cy="3661500"/>
          </a:xfrm>
          <a:prstGeom prst="rect">
            <a:avLst/>
          </a:prstGeom>
        </p:spPr>
        <p:txBody>
          <a:bodyPr anchorCtr="0" anchor="t" bIns="91425" lIns="91425" rIns="91425" tIns="91425">
            <a:noAutofit/>
          </a:bodyPr>
          <a:lstStyle/>
          <a:p>
            <a:pPr indent="-304800" lvl="0" marL="457200" marR="1574800" rtl="0">
              <a:spcBef>
                <a:spcPts val="0"/>
              </a:spcBef>
              <a:spcAft>
                <a:spcPts val="800"/>
              </a:spcAft>
              <a:buSzPct val="100000"/>
              <a:buFont typeface="Roboto"/>
              <a:buAutoNum type="arabicPeriod"/>
            </a:pPr>
            <a:r>
              <a:rPr b="1" lang="en" sz="1200">
                <a:solidFill>
                  <a:srgbClr val="333333"/>
                </a:solidFill>
                <a:latin typeface="Roboto"/>
                <a:ea typeface="Roboto"/>
                <a:cs typeface="Roboto"/>
                <a:sym typeface="Roboto"/>
              </a:rPr>
              <a:t>Jaundice in Adults-</a:t>
            </a:r>
            <a:r>
              <a:rPr b="1" lang="en" sz="1200" u="sng">
                <a:solidFill>
                  <a:schemeClr val="hlink"/>
                </a:solidFill>
                <a:highlight>
                  <a:srgbClr val="FFFFFF"/>
                </a:highlight>
                <a:latin typeface="Roboto"/>
                <a:ea typeface="Roboto"/>
                <a:cs typeface="Roboto"/>
                <a:sym typeface="Roboto"/>
                <a:hlinkClick r:id="rId3"/>
              </a:rPr>
              <a:t>http://www.medicinenet.com/jaundice_in_adults/page3.htm</a:t>
            </a:r>
          </a:p>
          <a:p>
            <a:pPr indent="-304800" lvl="0" marL="457200" rtl="0">
              <a:lnSpc>
                <a:spcPct val="129130"/>
              </a:lnSpc>
              <a:spcBef>
                <a:spcPts val="800"/>
              </a:spcBef>
              <a:spcAft>
                <a:spcPts val="800"/>
              </a:spcAft>
              <a:buSzPct val="100000"/>
              <a:buFont typeface="Roboto"/>
              <a:buAutoNum type="arabicPeriod"/>
            </a:pPr>
            <a:r>
              <a:rPr b="1" lang="en" sz="1200">
                <a:solidFill>
                  <a:srgbClr val="333333"/>
                </a:solidFill>
                <a:highlight>
                  <a:srgbClr val="FFFFFF"/>
                </a:highlight>
                <a:latin typeface="Roboto"/>
                <a:ea typeface="Roboto"/>
                <a:cs typeface="Roboto"/>
                <a:sym typeface="Roboto"/>
              </a:rPr>
              <a:t>Hepatitis B- </a:t>
            </a:r>
            <a:r>
              <a:rPr b="1" lang="en" sz="1200" u="sng">
                <a:solidFill>
                  <a:schemeClr val="hlink"/>
                </a:solidFill>
                <a:highlight>
                  <a:srgbClr val="FFFFFF"/>
                </a:highlight>
                <a:latin typeface="Roboto"/>
                <a:ea typeface="Roboto"/>
                <a:cs typeface="Roboto"/>
                <a:sym typeface="Roboto"/>
                <a:hlinkClick r:id="rId4"/>
              </a:rPr>
              <a:t>http://www.who.int/mediacentre/factsheets/fs204/en/</a:t>
            </a:r>
          </a:p>
          <a:p>
            <a:pPr indent="-304800" lvl="0" marL="457200" rtl="0">
              <a:lnSpc>
                <a:spcPct val="140000"/>
              </a:lnSpc>
              <a:spcBef>
                <a:spcPts val="0"/>
              </a:spcBef>
              <a:spcAft>
                <a:spcPts val="900"/>
              </a:spcAft>
              <a:buSzPct val="100000"/>
              <a:buFont typeface="Roboto"/>
              <a:buAutoNum type="arabicPeriod"/>
            </a:pPr>
            <a:r>
              <a:rPr b="1" lang="en" sz="1200">
                <a:solidFill>
                  <a:srgbClr val="2E2E2E"/>
                </a:solidFill>
                <a:highlight>
                  <a:srgbClr val="FFFFFF"/>
                </a:highlight>
                <a:latin typeface="Roboto"/>
                <a:ea typeface="Roboto"/>
                <a:cs typeface="Roboto"/>
                <a:sym typeface="Roboto"/>
              </a:rPr>
              <a:t>Designs, formats and applications of lateral flow assay: A literature review - </a:t>
            </a:r>
            <a:r>
              <a:rPr b="1" lang="en" sz="1200" u="sng">
                <a:solidFill>
                  <a:schemeClr val="hlink"/>
                </a:solidFill>
                <a:highlight>
                  <a:srgbClr val="FFFFFF"/>
                </a:highlight>
                <a:latin typeface="Roboto"/>
                <a:ea typeface="Roboto"/>
                <a:cs typeface="Roboto"/>
                <a:sym typeface="Roboto"/>
                <a:hlinkClick r:id="rId5"/>
              </a:rPr>
              <a:t>http://www.sciencedirect.com/science/article/pii/S131961031400129X</a:t>
            </a:r>
          </a:p>
          <a:p>
            <a:pPr indent="-304800" lvl="0" marL="457200" rtl="0">
              <a:lnSpc>
                <a:spcPct val="140000"/>
              </a:lnSpc>
              <a:spcBef>
                <a:spcPts val="0"/>
              </a:spcBef>
              <a:spcAft>
                <a:spcPts val="900"/>
              </a:spcAft>
              <a:buSzPct val="100000"/>
              <a:buFont typeface="Roboto"/>
              <a:buAutoNum type="arabicPeriod"/>
            </a:pPr>
            <a:r>
              <a:rPr b="1" lang="en" sz="1200">
                <a:solidFill>
                  <a:srgbClr val="222222"/>
                </a:solidFill>
                <a:highlight>
                  <a:srgbClr val="FFFFFF"/>
                </a:highlight>
                <a:latin typeface="Roboto"/>
                <a:ea typeface="Roboto"/>
                <a:cs typeface="Roboto"/>
                <a:sym typeface="Roboto"/>
              </a:rPr>
              <a:t>Multiple analyte assay device with sample integrity monitoring system-</a:t>
            </a:r>
            <a:r>
              <a:rPr b="1" lang="en" sz="1200" u="sng">
                <a:solidFill>
                  <a:schemeClr val="accent5"/>
                </a:solidFill>
                <a:highlight>
                  <a:srgbClr val="FFFFFF"/>
                </a:highlight>
                <a:latin typeface="Roboto"/>
                <a:ea typeface="Roboto"/>
                <a:cs typeface="Roboto"/>
                <a:sym typeface="Roboto"/>
                <a:hlinkClick r:id="rId6"/>
              </a:rPr>
              <a:t>https://www.google.com/patents/US6514769</a:t>
            </a:r>
          </a:p>
          <a:p>
            <a:pPr indent="-304800" lvl="0" marL="457200" rtl="0">
              <a:lnSpc>
                <a:spcPct val="140000"/>
              </a:lnSpc>
              <a:spcBef>
                <a:spcPts val="0"/>
              </a:spcBef>
              <a:spcAft>
                <a:spcPts val="900"/>
              </a:spcAft>
              <a:buSzPct val="100000"/>
              <a:buFont typeface="Roboto"/>
              <a:buAutoNum type="arabicPeriod"/>
            </a:pPr>
            <a:r>
              <a:rPr b="1" lang="en" sz="1200">
                <a:solidFill>
                  <a:srgbClr val="2E2E2E"/>
                </a:solidFill>
                <a:highlight>
                  <a:srgbClr val="FFFFFF"/>
                </a:highlight>
                <a:latin typeface="Roboto"/>
                <a:ea typeface="Roboto"/>
                <a:cs typeface="Roboto"/>
                <a:sym typeface="Roboto"/>
              </a:rPr>
              <a:t>An integrated electrochemical device based on immunochromatographic test strip and enzyme labels for sensitive detection of disease-related biomarkers-Zhe-Xiang Zoua,b, Jun Wangb, Hua Wangb, Yao-Qun Li a,∗, Yuehe Linb,∗∗</a:t>
            </a:r>
          </a:p>
          <a:p>
            <a:pPr indent="-304800" lvl="0" marL="457200" rtl="0">
              <a:lnSpc>
                <a:spcPct val="140000"/>
              </a:lnSpc>
              <a:spcBef>
                <a:spcPts val="0"/>
              </a:spcBef>
              <a:spcAft>
                <a:spcPts val="900"/>
              </a:spcAft>
              <a:buSzPct val="100000"/>
              <a:buFont typeface="Roboto"/>
              <a:buAutoNum type="arabicPeriod"/>
            </a:pPr>
            <a:r>
              <a:rPr b="1" lang="en" sz="1200">
                <a:solidFill>
                  <a:srgbClr val="2E2E2E"/>
                </a:solidFill>
                <a:highlight>
                  <a:srgbClr val="FFFFFF"/>
                </a:highlight>
                <a:latin typeface="Roboto"/>
                <a:ea typeface="Roboto"/>
                <a:cs typeface="Roboto"/>
                <a:sym typeface="Roboto"/>
              </a:rPr>
              <a:t>Electrochemical reaction of Bilurubin-</a:t>
            </a:r>
            <a:r>
              <a:rPr b="1" lang="en" sz="1200" u="sng">
                <a:solidFill>
                  <a:schemeClr val="hlink"/>
                </a:solidFill>
                <a:highlight>
                  <a:srgbClr val="FFFFFF"/>
                </a:highlight>
                <a:latin typeface="Roboto"/>
                <a:ea typeface="Roboto"/>
                <a:cs typeface="Roboto"/>
                <a:sym typeface="Roboto"/>
                <a:hlinkClick r:id="rId7"/>
              </a:rPr>
              <a:t>http://www.google.com/patents/US7749766</a:t>
            </a:r>
          </a:p>
          <a:p>
            <a:pPr indent="-304800" lvl="0" marL="457200" rtl="0">
              <a:lnSpc>
                <a:spcPct val="140000"/>
              </a:lnSpc>
              <a:spcBef>
                <a:spcPts val="0"/>
              </a:spcBef>
              <a:spcAft>
                <a:spcPts val="900"/>
              </a:spcAft>
              <a:buSzPct val="100000"/>
              <a:buFont typeface="Roboto"/>
              <a:buAutoNum type="arabicPeriod"/>
            </a:pPr>
            <a:r>
              <a:rPr b="1" lang="en" sz="1200">
                <a:solidFill>
                  <a:srgbClr val="2E2E2E"/>
                </a:solidFill>
                <a:highlight>
                  <a:srgbClr val="FFFFFF"/>
                </a:highlight>
                <a:latin typeface="Roboto"/>
                <a:ea typeface="Roboto"/>
                <a:cs typeface="Roboto"/>
                <a:sym typeface="Roboto"/>
              </a:rPr>
              <a:t>Electrochemical sensing in paper-based microfluidic devices-</a:t>
            </a:r>
            <a:r>
              <a:rPr b="1" lang="en" sz="1200" u="sng">
                <a:solidFill>
                  <a:schemeClr val="hlink"/>
                </a:solidFill>
                <a:highlight>
                  <a:srgbClr val="FFFFFF"/>
                </a:highlight>
                <a:latin typeface="Roboto"/>
                <a:ea typeface="Roboto"/>
                <a:cs typeface="Roboto"/>
                <a:sym typeface="Roboto"/>
                <a:hlinkClick r:id="rId8"/>
              </a:rPr>
              <a:t>https://gmwgroup.harvard.edu/pubs/pdf/1077.pdf</a:t>
            </a:r>
          </a:p>
          <a:p>
            <a:pPr indent="-304800" lvl="0" marL="457200" rtl="0">
              <a:lnSpc>
                <a:spcPct val="140000"/>
              </a:lnSpc>
              <a:spcBef>
                <a:spcPts val="0"/>
              </a:spcBef>
              <a:spcAft>
                <a:spcPts val="900"/>
              </a:spcAft>
              <a:buSzPct val="100000"/>
              <a:buFont typeface="Roboto"/>
              <a:buAutoNum type="arabicPeriod"/>
            </a:pPr>
            <a:r>
              <a:rPr b="1" lang="en" sz="1200">
                <a:solidFill>
                  <a:srgbClr val="2E2E2E"/>
                </a:solidFill>
                <a:highlight>
                  <a:srgbClr val="FFFFFF"/>
                </a:highlight>
                <a:latin typeface="Roboto"/>
                <a:ea typeface="Roboto"/>
                <a:cs typeface="Roboto"/>
                <a:sym typeface="Roboto"/>
              </a:rPr>
              <a:t>DesiccantTablets-</a:t>
            </a:r>
            <a:r>
              <a:rPr b="1" lang="en" sz="1200" u="sng">
                <a:solidFill>
                  <a:schemeClr val="hlink"/>
                </a:solidFill>
                <a:highlight>
                  <a:srgbClr val="FFFFFF"/>
                </a:highlight>
                <a:latin typeface="Roboto"/>
                <a:ea typeface="Roboto"/>
                <a:cs typeface="Roboto"/>
                <a:sym typeface="Roboto"/>
                <a:hlinkClick r:id="rId9"/>
              </a:rPr>
              <a:t>http://packagingmaterial.jamesdawson.com/item/diagnostic-medical-industries-desiccant/desiccant-tablets/dt</a:t>
            </a:r>
          </a:p>
          <a:p>
            <a:pPr indent="-304800" lvl="0" marL="457200" rtl="0">
              <a:lnSpc>
                <a:spcPct val="129130"/>
              </a:lnSpc>
              <a:spcBef>
                <a:spcPts val="800"/>
              </a:spcBef>
              <a:spcAft>
                <a:spcPts val="800"/>
              </a:spcAft>
              <a:buSzPct val="100000"/>
              <a:buFont typeface="Roboto"/>
              <a:buAutoNum type="arabicPeriod"/>
            </a:pPr>
            <a:r>
              <a:rPr b="1" lang="en" sz="1200">
                <a:solidFill>
                  <a:srgbClr val="333333"/>
                </a:solidFill>
                <a:latin typeface="Roboto"/>
                <a:ea typeface="Roboto"/>
                <a:cs typeface="Roboto"/>
                <a:sym typeface="Roboto"/>
              </a:rPr>
              <a:t>Enzyme-probes-</a:t>
            </a:r>
            <a:r>
              <a:rPr b="1" lang="en" sz="1200" u="sng">
                <a:solidFill>
                  <a:schemeClr val="accent5"/>
                </a:solidFill>
                <a:latin typeface="Roboto"/>
                <a:ea typeface="Roboto"/>
                <a:cs typeface="Roboto"/>
                <a:sym typeface="Roboto"/>
                <a:hlinkClick r:id="rId10"/>
              </a:rPr>
              <a:t>https://www.thermofisher.com/us/en/home/life-science/protein-biology/protein-biology-learning-center/protein-biology-resource-library/pierce-protein-methods/enzyme-probes.html</a:t>
            </a:r>
            <a:r>
              <a:rPr b="1" lang="en" sz="1200">
                <a:latin typeface="Roboto"/>
                <a:ea typeface="Roboto"/>
                <a:cs typeface="Roboto"/>
                <a:sym typeface="Roboto"/>
              </a:rPr>
              <a: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Reference</a:t>
            </a:r>
          </a:p>
        </p:txBody>
      </p:sp>
      <p:sp>
        <p:nvSpPr>
          <p:cNvPr id="213" name="Shape 213"/>
          <p:cNvSpPr txBox="1"/>
          <p:nvPr>
            <p:ph idx="1" type="body"/>
          </p:nvPr>
        </p:nvSpPr>
        <p:spPr>
          <a:xfrm>
            <a:off x="311700" y="1152475"/>
            <a:ext cx="8520600" cy="3661500"/>
          </a:xfrm>
          <a:prstGeom prst="rect">
            <a:avLst/>
          </a:prstGeom>
        </p:spPr>
        <p:txBody>
          <a:bodyPr anchorCtr="0" anchor="t" bIns="91425" lIns="91425" rIns="91425" tIns="91425">
            <a:noAutofit/>
          </a:bodyPr>
          <a:lstStyle/>
          <a:p>
            <a:pPr lvl="0" rtl="0">
              <a:lnSpc>
                <a:spcPct val="129130"/>
              </a:lnSpc>
              <a:spcBef>
                <a:spcPts val="800"/>
              </a:spcBef>
              <a:spcAft>
                <a:spcPts val="800"/>
              </a:spcAft>
              <a:buNone/>
            </a:pPr>
            <a:r>
              <a:rPr b="1" lang="en" sz="1200">
                <a:solidFill>
                  <a:srgbClr val="434343"/>
                </a:solidFill>
                <a:highlight>
                  <a:srgbClr val="FFFFFF"/>
                </a:highlight>
                <a:latin typeface="Roboto"/>
                <a:ea typeface="Roboto"/>
                <a:cs typeface="Roboto"/>
                <a:sym typeface="Roboto"/>
              </a:rPr>
              <a:t>10.  US 20140273028 A1-</a:t>
            </a:r>
            <a:r>
              <a:rPr b="1" lang="en" sz="1200" u="sng">
                <a:solidFill>
                  <a:schemeClr val="accent5"/>
                </a:solidFill>
                <a:latin typeface="Roboto"/>
                <a:ea typeface="Roboto"/>
                <a:cs typeface="Roboto"/>
                <a:sym typeface="Roboto"/>
                <a:hlinkClick r:id="rId3"/>
              </a:rPr>
              <a:t>http://www.google.com/patents/US20140273028</a:t>
            </a:r>
          </a:p>
          <a:p>
            <a:pPr lvl="0" rtl="0">
              <a:spcBef>
                <a:spcPts val="0"/>
              </a:spcBef>
              <a:spcAft>
                <a:spcPts val="800"/>
              </a:spcAft>
              <a:buNone/>
            </a:pPr>
            <a:r>
              <a:rPr b="1" lang="en" sz="1200">
                <a:solidFill>
                  <a:srgbClr val="434343"/>
                </a:solidFill>
                <a:latin typeface="Roboto"/>
                <a:ea typeface="Roboto"/>
                <a:cs typeface="Roboto"/>
                <a:sym typeface="Roboto"/>
              </a:rPr>
              <a:t>11. Hepatitis B Surface Antibody, Qualitative/Quantitative, Serum-</a:t>
            </a:r>
            <a:r>
              <a:rPr b="1" lang="en" sz="1200" u="sng">
                <a:solidFill>
                  <a:schemeClr val="hlink"/>
                </a:solidFill>
                <a:latin typeface="Roboto"/>
                <a:ea typeface="Roboto"/>
                <a:cs typeface="Roboto"/>
                <a:sym typeface="Roboto"/>
                <a:hlinkClick r:id="rId4"/>
              </a:rPr>
              <a:t>http://www.mayomedicallaboratories.com/test-catalog/Clinical+and+Interpretive/8254</a:t>
            </a:r>
          </a:p>
          <a:p>
            <a:pPr lvl="0" rtl="0">
              <a:spcBef>
                <a:spcPts val="0"/>
              </a:spcBef>
              <a:spcAft>
                <a:spcPts val="800"/>
              </a:spcAft>
              <a:buNone/>
            </a:pPr>
            <a:r>
              <a:rPr b="1" lang="en" sz="1200">
                <a:solidFill>
                  <a:srgbClr val="222222"/>
                </a:solidFill>
                <a:highlight>
                  <a:srgbClr val="FFFFFF"/>
                </a:highlight>
                <a:latin typeface="Roboto"/>
                <a:ea typeface="Roboto"/>
                <a:cs typeface="Roboto"/>
                <a:sym typeface="Roboto"/>
              </a:rPr>
              <a:t>System and method for reading a test strip-</a:t>
            </a:r>
            <a:r>
              <a:rPr b="1" lang="en" sz="1200" u="sng">
                <a:solidFill>
                  <a:schemeClr val="hlink"/>
                </a:solidFill>
                <a:highlight>
                  <a:srgbClr val="FFFFFF"/>
                </a:highlight>
                <a:latin typeface="Roboto"/>
                <a:ea typeface="Roboto"/>
                <a:cs typeface="Roboto"/>
                <a:sym typeface="Roboto"/>
                <a:hlinkClick r:id="rId5"/>
              </a:rPr>
              <a:t>https://www.google.com/patents/EP1952121A2</a:t>
            </a:r>
          </a:p>
          <a:p>
            <a:pPr lvl="0" rtl="0">
              <a:spcBef>
                <a:spcPts val="0"/>
              </a:spcBef>
              <a:spcAft>
                <a:spcPts val="800"/>
              </a:spcAft>
              <a:buNone/>
            </a:pPr>
            <a:r>
              <a:rPr b="1" lang="en" sz="1200">
                <a:solidFill>
                  <a:srgbClr val="222222"/>
                </a:solidFill>
                <a:highlight>
                  <a:srgbClr val="FFFFFF"/>
                </a:highlight>
                <a:latin typeface="Roboto"/>
                <a:ea typeface="Roboto"/>
                <a:cs typeface="Roboto"/>
                <a:sym typeface="Roboto"/>
              </a:rPr>
              <a:t>Devices, methods, and test kits for electronic analyte assaying -https://www.google.com/patents/US20130217136</a:t>
            </a:r>
          </a:p>
          <a:p>
            <a:pPr lvl="0" rtl="0">
              <a:lnSpc>
                <a:spcPct val="129130"/>
              </a:lnSpc>
              <a:spcBef>
                <a:spcPts val="800"/>
              </a:spcBef>
              <a:spcAft>
                <a:spcPts val="800"/>
              </a:spcAft>
              <a:buNone/>
            </a:pPr>
            <a:r>
              <a:rPr b="1" lang="en" sz="1200">
                <a:solidFill>
                  <a:srgbClr val="434343"/>
                </a:solidFill>
                <a:latin typeface="Roboto"/>
                <a:ea typeface="Roboto"/>
                <a:cs typeface="Roboto"/>
                <a:sym typeface="Roboto"/>
              </a:rPr>
              <a:t>11. All Graphics designed in Adobe Illustrator, Blender 3D, Excel Charts, Google Analytics.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Hepatitis B Virus and Causes</a:t>
            </a:r>
          </a:p>
        </p:txBody>
      </p:sp>
      <p:pic>
        <p:nvPicPr>
          <p:cNvPr id="68" name="Shape 68"/>
          <p:cNvPicPr preferRelativeResize="0"/>
          <p:nvPr/>
        </p:nvPicPr>
        <p:blipFill>
          <a:blip r:embed="rId3">
            <a:alphaModFix/>
          </a:blip>
          <a:stretch>
            <a:fillRect/>
          </a:stretch>
        </p:blipFill>
        <p:spPr>
          <a:xfrm>
            <a:off x="1555244" y="1229624"/>
            <a:ext cx="6033518" cy="391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Jaundice and Causes</a:t>
            </a:r>
          </a:p>
        </p:txBody>
      </p:sp>
      <p:pic>
        <p:nvPicPr>
          <p:cNvPr id="74" name="Shape 74"/>
          <p:cNvPicPr preferRelativeResize="0"/>
          <p:nvPr/>
        </p:nvPicPr>
        <p:blipFill>
          <a:blip r:embed="rId3">
            <a:alphaModFix/>
          </a:blip>
          <a:stretch>
            <a:fillRect/>
          </a:stretch>
        </p:blipFill>
        <p:spPr>
          <a:xfrm>
            <a:off x="874512" y="1017731"/>
            <a:ext cx="7394987" cy="4125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When the Test can be used?</a:t>
            </a:r>
          </a:p>
        </p:txBody>
      </p:sp>
      <p:sp>
        <p:nvSpPr>
          <p:cNvPr id="80" name="Shape 80"/>
          <p:cNvSpPr txBox="1"/>
          <p:nvPr>
            <p:ph idx="1" type="body"/>
          </p:nvPr>
        </p:nvSpPr>
        <p:spPr>
          <a:xfrm>
            <a:off x="311700" y="1436250"/>
            <a:ext cx="8520600" cy="2418300"/>
          </a:xfrm>
          <a:prstGeom prst="rect">
            <a:avLst/>
          </a:prstGeom>
        </p:spPr>
        <p:txBody>
          <a:bodyPr anchorCtr="0" anchor="t" bIns="91425" lIns="91425" rIns="91425" tIns="91425">
            <a:noAutofit/>
          </a:bodyPr>
          <a:lstStyle/>
          <a:p>
            <a:pPr indent="-228600" lvl="0" marL="457200" rtl="0">
              <a:spcBef>
                <a:spcPts val="0"/>
              </a:spcBef>
              <a:buAutoNum type="arabicPeriod"/>
            </a:pPr>
            <a:r>
              <a:rPr lang="en"/>
              <a:t>When the eye turns yellow </a:t>
            </a:r>
          </a:p>
          <a:p>
            <a:pPr indent="-228600" lvl="0" marL="457200" rtl="0">
              <a:spcBef>
                <a:spcPts val="0"/>
              </a:spcBef>
              <a:buAutoNum type="arabicPeriod"/>
            </a:pPr>
            <a:r>
              <a:rPr lang="en"/>
              <a:t>When urine turns yellow and more concentrated.</a:t>
            </a:r>
          </a:p>
          <a:p>
            <a:pPr indent="-228600" lvl="0" marL="457200" rtl="0">
              <a:spcBef>
                <a:spcPts val="0"/>
              </a:spcBef>
              <a:buAutoNum type="arabicPeriod"/>
            </a:pPr>
            <a:r>
              <a:rPr lang="en"/>
              <a:t>When the individual is affected by Jaundice.</a:t>
            </a:r>
          </a:p>
          <a:p>
            <a:pPr indent="-228600" lvl="0" marL="457200" rtl="0">
              <a:spcBef>
                <a:spcPts val="0"/>
              </a:spcBef>
              <a:buAutoNum type="arabicPeriod"/>
            </a:pPr>
            <a:r>
              <a:rPr lang="en"/>
              <a:t>When the individual is suffering from malfunctioning of liver</a:t>
            </a:r>
          </a:p>
          <a:p>
            <a:pPr indent="-228600" lvl="0" marL="457200" rtl="0">
              <a:spcBef>
                <a:spcPts val="0"/>
              </a:spcBef>
              <a:buAutoNum type="arabicPeriod"/>
            </a:pPr>
            <a:r>
              <a:rPr lang="en"/>
              <a:t>When the individual got affected by any of the disease like Malaria, Sickle cell disease,Hereditary spherocytosis,Thalassemia,Glucose-6-phosphate dehydrogenase deficiency (G6PD)</a:t>
            </a: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Sample used in Test</a:t>
            </a:r>
          </a:p>
        </p:txBody>
      </p:sp>
      <p:sp>
        <p:nvSpPr>
          <p:cNvPr id="86" name="Shape 8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The sample that going to be used in this Test kit is Urine.</a:t>
            </a:r>
          </a:p>
          <a:p>
            <a:pPr lvl="0">
              <a:spcBef>
                <a:spcPts val="0"/>
              </a:spcBef>
              <a:buNone/>
            </a:pPr>
            <a:r>
              <a:rPr lang="en"/>
              <a:t>For detecting HbSAg and Bilirubin, Urine is used as an analyte for checking Jaundice and Hepatitis B.</a:t>
            </a:r>
          </a:p>
          <a:p>
            <a:pPr lvl="0">
              <a:spcBef>
                <a:spcPts val="0"/>
              </a:spcBef>
              <a:buNone/>
            </a:pPr>
            <a:r>
              <a:t/>
            </a:r>
            <a:endParaRPr/>
          </a:p>
          <a:p>
            <a:pPr lvl="0">
              <a:spcBef>
                <a:spcPts val="0"/>
              </a:spcBef>
              <a:buNone/>
            </a:pPr>
            <a:r>
              <a:t/>
            </a:r>
            <a:endParaRPr/>
          </a:p>
        </p:txBody>
      </p:sp>
      <p:graphicFrame>
        <p:nvGraphicFramePr>
          <p:cNvPr id="87" name="Shape 87"/>
          <p:cNvGraphicFramePr/>
          <p:nvPr/>
        </p:nvGraphicFramePr>
        <p:xfrm>
          <a:off x="952500" y="3854275"/>
          <a:ext cx="3000000" cy="3000000"/>
        </p:xfrm>
        <a:graphic>
          <a:graphicData uri="http://schemas.openxmlformats.org/drawingml/2006/table">
            <a:tbl>
              <a:tblPr>
                <a:noFill/>
                <a:tableStyleId>{9A8407C3-C049-4E7B-8D72-E4968956252E}</a:tableStyleId>
              </a:tblPr>
              <a:tblGrid>
                <a:gridCol w="3619500"/>
                <a:gridCol w="3619500"/>
              </a:tblGrid>
              <a:tr h="381000">
                <a:tc>
                  <a:txBody>
                    <a:bodyPr>
                      <a:noAutofit/>
                    </a:bodyPr>
                    <a:lstStyle/>
                    <a:p>
                      <a:pPr lvl="0" algn="ctr">
                        <a:spcBef>
                          <a:spcPts val="0"/>
                        </a:spcBef>
                        <a:buNone/>
                      </a:pPr>
                      <a:r>
                        <a:rPr b="1" lang="en"/>
                        <a:t>HbSAg</a:t>
                      </a:r>
                    </a:p>
                  </a:txBody>
                  <a:tcPr marT="91425" marB="91425" marR="91425" marL="91425"/>
                </a:tc>
                <a:tc>
                  <a:txBody>
                    <a:bodyPr>
                      <a:noAutofit/>
                    </a:bodyPr>
                    <a:lstStyle/>
                    <a:p>
                      <a:pPr lvl="0" algn="ctr">
                        <a:spcBef>
                          <a:spcPts val="0"/>
                        </a:spcBef>
                        <a:buNone/>
                      </a:pPr>
                      <a:r>
                        <a:rPr b="1" lang="en"/>
                        <a:t>Bilurubin</a:t>
                      </a:r>
                    </a:p>
                  </a:txBody>
                  <a:tcPr marT="91425" marB="91425" marR="91425" marL="91425"/>
                </a:tc>
              </a:tr>
              <a:tr h="381000">
                <a:tc>
                  <a:txBody>
                    <a:bodyPr>
                      <a:noAutofit/>
                    </a:bodyPr>
                    <a:lstStyle/>
                    <a:p>
                      <a:pPr lvl="0" algn="ctr">
                        <a:spcBef>
                          <a:spcPts val="0"/>
                        </a:spcBef>
                        <a:buNone/>
                      </a:pPr>
                      <a:r>
                        <a:rPr lang="en"/>
                        <a:t>Present or not</a:t>
                      </a:r>
                    </a:p>
                  </a:txBody>
                  <a:tcPr marT="91425" marB="91425" marR="91425" marL="91425"/>
                </a:tc>
                <a:tc>
                  <a:txBody>
                    <a:bodyPr>
                      <a:noAutofit/>
                    </a:bodyPr>
                    <a:lstStyle/>
                    <a:p>
                      <a:pPr lvl="0" algn="ctr">
                        <a:spcBef>
                          <a:spcPts val="0"/>
                        </a:spcBef>
                        <a:buNone/>
                      </a:pPr>
                      <a:r>
                        <a:rPr lang="en">
                          <a:solidFill>
                            <a:srgbClr val="222222"/>
                          </a:solidFill>
                          <a:highlight>
                            <a:srgbClr val="FFFFFF"/>
                          </a:highlight>
                        </a:rPr>
                        <a:t>0 to 25 mg/dL.</a:t>
                      </a: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Test Procedure</a:t>
            </a:r>
          </a:p>
        </p:txBody>
      </p:sp>
      <p:sp>
        <p:nvSpPr>
          <p:cNvPr id="93" name="Shape 9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94" name="Shape 94"/>
          <p:cNvPicPr preferRelativeResize="0"/>
          <p:nvPr/>
        </p:nvPicPr>
        <p:blipFill>
          <a:blip r:embed="rId3">
            <a:alphaModFix/>
          </a:blip>
          <a:stretch>
            <a:fillRect/>
          </a:stretch>
        </p:blipFill>
        <p:spPr>
          <a:xfrm>
            <a:off x="0" y="1017725"/>
            <a:ext cx="9144000" cy="429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graphicFrame>
        <p:nvGraphicFramePr>
          <p:cNvPr id="99" name="Shape 99"/>
          <p:cNvGraphicFramePr/>
          <p:nvPr/>
        </p:nvGraphicFramePr>
        <p:xfrm>
          <a:off x="335250" y="1362075"/>
          <a:ext cx="3000000" cy="3000000"/>
        </p:xfrm>
        <a:graphic>
          <a:graphicData uri="http://schemas.openxmlformats.org/drawingml/2006/table">
            <a:tbl>
              <a:tblPr>
                <a:noFill/>
                <a:tableStyleId>{9A8407C3-C049-4E7B-8D72-E4968956252E}</a:tableStyleId>
              </a:tblPr>
              <a:tblGrid>
                <a:gridCol w="1589600"/>
                <a:gridCol w="1589600"/>
                <a:gridCol w="1589600"/>
              </a:tblGrid>
              <a:tr h="389225">
                <a:tc>
                  <a:txBody>
                    <a:bodyPr>
                      <a:noAutofit/>
                    </a:bodyPr>
                    <a:lstStyle/>
                    <a:p>
                      <a:pPr lvl="0" rtl="0" algn="ctr">
                        <a:spcBef>
                          <a:spcPts val="0"/>
                        </a:spcBef>
                        <a:buNone/>
                      </a:pPr>
                      <a:r>
                        <a:rPr b="1" lang="en"/>
                        <a:t>Section</a:t>
                      </a:r>
                    </a:p>
                  </a:txBody>
                  <a:tcPr marT="91425" marB="91425" marR="91425" marL="91425"/>
                </a:tc>
                <a:tc>
                  <a:txBody>
                    <a:bodyPr>
                      <a:noAutofit/>
                    </a:bodyPr>
                    <a:lstStyle/>
                    <a:p>
                      <a:pPr lvl="0" rtl="0" algn="ctr">
                        <a:spcBef>
                          <a:spcPts val="0"/>
                        </a:spcBef>
                        <a:buNone/>
                      </a:pPr>
                      <a:r>
                        <a:rPr b="1" lang="en"/>
                        <a:t>HBV Strip</a:t>
                      </a:r>
                    </a:p>
                  </a:txBody>
                  <a:tcPr marT="91425" marB="91425" marR="91425" marL="91425"/>
                </a:tc>
                <a:tc>
                  <a:txBody>
                    <a:bodyPr>
                      <a:noAutofit/>
                    </a:bodyPr>
                    <a:lstStyle/>
                    <a:p>
                      <a:pPr lvl="0" rtl="0" algn="ctr">
                        <a:spcBef>
                          <a:spcPts val="0"/>
                        </a:spcBef>
                        <a:buNone/>
                      </a:pPr>
                      <a:r>
                        <a:rPr b="1" lang="en">
                          <a:solidFill>
                            <a:schemeClr val="dk1"/>
                          </a:solidFill>
                        </a:rPr>
                        <a:t>Jaundice Strip</a:t>
                      </a:r>
                    </a:p>
                  </a:txBody>
                  <a:tcPr marT="91425" marB="91425" marR="91425" marL="91425"/>
                </a:tc>
              </a:tr>
              <a:tr h="484325">
                <a:tc>
                  <a:txBody>
                    <a:bodyPr>
                      <a:noAutofit/>
                    </a:bodyPr>
                    <a:lstStyle/>
                    <a:p>
                      <a:pPr lvl="0" algn="ctr">
                        <a:spcBef>
                          <a:spcPts val="0"/>
                        </a:spcBef>
                        <a:buNone/>
                      </a:pPr>
                      <a:r>
                        <a:rPr i="1" lang="en"/>
                        <a:t>Sample Handling</a:t>
                      </a:r>
                    </a:p>
                  </a:txBody>
                  <a:tcPr marT="91425" marB="91425" marR="91425" marL="91425"/>
                </a:tc>
                <a:tc>
                  <a:txBody>
                    <a:bodyPr>
                      <a:noAutofit/>
                    </a:bodyPr>
                    <a:lstStyle/>
                    <a:p>
                      <a:pPr lvl="0" algn="ctr">
                        <a:spcBef>
                          <a:spcPts val="0"/>
                        </a:spcBef>
                        <a:buNone/>
                      </a:pPr>
                      <a:r>
                        <a:rPr lang="en"/>
                        <a:t>Absorption Pad</a:t>
                      </a:r>
                    </a:p>
                  </a:txBody>
                  <a:tcPr marT="91425" marB="91425" marR="91425" marL="91425"/>
                </a:tc>
                <a:tc>
                  <a:txBody>
                    <a:bodyPr>
                      <a:noAutofit/>
                    </a:bodyPr>
                    <a:lstStyle/>
                    <a:p>
                      <a:pPr lvl="0" algn="ctr">
                        <a:spcBef>
                          <a:spcPts val="0"/>
                        </a:spcBef>
                        <a:buClr>
                          <a:schemeClr val="dk1"/>
                        </a:buClr>
                        <a:buSzPct val="78571"/>
                        <a:buFont typeface="Arial"/>
                        <a:buNone/>
                      </a:pPr>
                      <a:r>
                        <a:rPr lang="en">
                          <a:solidFill>
                            <a:schemeClr val="dk1"/>
                          </a:solidFill>
                        </a:rPr>
                        <a:t>Absorption Pad</a:t>
                      </a:r>
                    </a:p>
                    <a:p>
                      <a:pPr lvl="0" algn="ctr">
                        <a:spcBef>
                          <a:spcPts val="0"/>
                        </a:spcBef>
                        <a:buNone/>
                      </a:pPr>
                      <a:r>
                        <a:t/>
                      </a:r>
                      <a:endParaRPr/>
                    </a:p>
                  </a:txBody>
                  <a:tcPr marT="91425" marB="91425" marR="91425" marL="91425"/>
                </a:tc>
              </a:tr>
              <a:tr h="521150">
                <a:tc>
                  <a:txBody>
                    <a:bodyPr>
                      <a:noAutofit/>
                    </a:bodyPr>
                    <a:lstStyle/>
                    <a:p>
                      <a:pPr lvl="0" algn="ctr">
                        <a:spcBef>
                          <a:spcPts val="0"/>
                        </a:spcBef>
                        <a:buNone/>
                      </a:pPr>
                      <a:r>
                        <a:rPr i="1" lang="en"/>
                        <a:t>Capture Layer</a:t>
                      </a:r>
                    </a:p>
                  </a:txBody>
                  <a:tcPr marT="91425" marB="91425" marR="91425" marL="91425"/>
                </a:tc>
                <a:tc>
                  <a:txBody>
                    <a:bodyPr>
                      <a:noAutofit/>
                    </a:bodyPr>
                    <a:lstStyle/>
                    <a:p>
                      <a:pPr lvl="0" algn="ctr">
                        <a:spcBef>
                          <a:spcPts val="0"/>
                        </a:spcBef>
                        <a:buNone/>
                      </a:pPr>
                      <a:r>
                        <a:rPr lang="en"/>
                        <a:t>Conjugate Pad</a:t>
                      </a:r>
                    </a:p>
                  </a:txBody>
                  <a:tcPr marT="91425" marB="91425" marR="91425" marL="91425"/>
                </a:tc>
                <a:tc>
                  <a:txBody>
                    <a:bodyPr>
                      <a:noAutofit/>
                    </a:bodyPr>
                    <a:lstStyle/>
                    <a:p>
                      <a:pPr lvl="0" algn="ctr">
                        <a:spcBef>
                          <a:spcPts val="0"/>
                        </a:spcBef>
                        <a:buNone/>
                      </a:pPr>
                      <a:r>
                        <a:rPr lang="en"/>
                        <a:t>Reacting Pad</a:t>
                      </a:r>
                    </a:p>
                  </a:txBody>
                  <a:tcPr marT="91425" marB="91425" marR="91425" marL="91425"/>
                </a:tc>
              </a:tr>
              <a:tr h="521150">
                <a:tc>
                  <a:txBody>
                    <a:bodyPr>
                      <a:noAutofit/>
                    </a:bodyPr>
                    <a:lstStyle/>
                    <a:p>
                      <a:pPr lvl="0" rtl="0" algn="ctr">
                        <a:spcBef>
                          <a:spcPts val="0"/>
                        </a:spcBef>
                        <a:buNone/>
                      </a:pPr>
                      <a:r>
                        <a:rPr i="1" lang="en"/>
                        <a:t>Transducer</a:t>
                      </a:r>
                    </a:p>
                  </a:txBody>
                  <a:tcPr marT="91425" marB="91425" marR="91425" marL="91425"/>
                </a:tc>
                <a:tc>
                  <a:txBody>
                    <a:bodyPr>
                      <a:noAutofit/>
                    </a:bodyPr>
                    <a:lstStyle/>
                    <a:p>
                      <a:pPr lvl="0" rtl="0" algn="ctr">
                        <a:spcBef>
                          <a:spcPts val="0"/>
                        </a:spcBef>
                        <a:buNone/>
                      </a:pPr>
                      <a:r>
                        <a:rPr lang="en"/>
                        <a:t>Test Line-shows result in </a:t>
                      </a:r>
                      <a:r>
                        <a:rPr b="1" lang="en"/>
                        <a:t>optical form</a:t>
                      </a:r>
                    </a:p>
                  </a:txBody>
                  <a:tcPr marT="91425" marB="91425" marR="91425" marL="91425"/>
                </a:tc>
                <a:tc>
                  <a:txBody>
                    <a:bodyPr>
                      <a:noAutofit/>
                    </a:bodyPr>
                    <a:lstStyle/>
                    <a:p>
                      <a:pPr lvl="0" rtl="0" algn="ctr">
                        <a:spcBef>
                          <a:spcPts val="0"/>
                        </a:spcBef>
                        <a:buNone/>
                      </a:pPr>
                      <a:r>
                        <a:rPr lang="en"/>
                        <a:t>Electrodes-</a:t>
                      </a:r>
                    </a:p>
                    <a:p>
                      <a:pPr lvl="0" rtl="0" algn="ctr">
                        <a:spcBef>
                          <a:spcPts val="0"/>
                        </a:spcBef>
                        <a:buNone/>
                      </a:pPr>
                      <a:r>
                        <a:rPr lang="en"/>
                        <a:t>Current obtained through </a:t>
                      </a:r>
                      <a:r>
                        <a:rPr b="1" lang="en"/>
                        <a:t>electrochemical reaction</a:t>
                      </a:r>
                    </a:p>
                  </a:txBody>
                  <a:tcPr marT="91425" marB="91425" marR="91425" marL="91425"/>
                </a:tc>
              </a:tr>
              <a:tr h="521150">
                <a:tc>
                  <a:txBody>
                    <a:bodyPr>
                      <a:noAutofit/>
                    </a:bodyPr>
                    <a:lstStyle/>
                    <a:p>
                      <a:pPr lvl="0" rtl="0" algn="ctr">
                        <a:spcBef>
                          <a:spcPts val="0"/>
                        </a:spcBef>
                        <a:buNone/>
                      </a:pPr>
                      <a:r>
                        <a:rPr i="1" lang="en"/>
                        <a:t>Signal Detection</a:t>
                      </a:r>
                    </a:p>
                  </a:txBody>
                  <a:tcPr marT="91425" marB="91425" marR="91425" marL="91425"/>
                </a:tc>
                <a:tc>
                  <a:txBody>
                    <a:bodyPr>
                      <a:noAutofit/>
                    </a:bodyPr>
                    <a:lstStyle/>
                    <a:p>
                      <a:pPr lvl="0" rtl="0" algn="ctr">
                        <a:spcBef>
                          <a:spcPts val="0"/>
                        </a:spcBef>
                        <a:buNone/>
                      </a:pPr>
                      <a:r>
                        <a:rPr lang="en"/>
                        <a:t>Color change detected by photodiode</a:t>
                      </a:r>
                    </a:p>
                  </a:txBody>
                  <a:tcPr marT="91425" marB="91425" marR="91425" marL="91425"/>
                </a:tc>
                <a:tc>
                  <a:txBody>
                    <a:bodyPr>
                      <a:noAutofit/>
                    </a:bodyPr>
                    <a:lstStyle/>
                    <a:p>
                      <a:pPr lvl="0" rtl="0" algn="ctr">
                        <a:spcBef>
                          <a:spcPts val="0"/>
                        </a:spcBef>
                        <a:buNone/>
                      </a:pPr>
                      <a:r>
                        <a:rPr lang="en"/>
                        <a:t>Voltage change detected by potentiometers</a:t>
                      </a:r>
                    </a:p>
                  </a:txBody>
                  <a:tcPr marT="91425" marB="91425" marR="91425" marL="91425"/>
                </a:tc>
              </a:tr>
            </a:tbl>
          </a:graphicData>
        </a:graphic>
      </p:graphicFrame>
      <p:sp>
        <p:nvSpPr>
          <p:cNvPr id="100" name="Shape 100"/>
          <p:cNvSpPr txBox="1"/>
          <p:nvPr>
            <p:ph type="title"/>
          </p:nvPr>
        </p:nvSpPr>
        <p:spPr>
          <a:xfrm>
            <a:off x="311700" y="445025"/>
            <a:ext cx="4906800" cy="572700"/>
          </a:xfrm>
          <a:prstGeom prst="rect">
            <a:avLst/>
          </a:prstGeom>
        </p:spPr>
        <p:txBody>
          <a:bodyPr anchorCtr="0" anchor="t" bIns="91425" lIns="91425" rIns="91425" tIns="91425">
            <a:noAutofit/>
          </a:bodyPr>
          <a:lstStyle/>
          <a:p>
            <a:pPr lvl="0" rtl="0">
              <a:spcBef>
                <a:spcPts val="0"/>
              </a:spcBef>
              <a:buNone/>
            </a:pPr>
            <a:r>
              <a:rPr lang="en"/>
              <a:t>Block Diagram</a:t>
            </a:r>
          </a:p>
        </p:txBody>
      </p:sp>
      <p:pic>
        <p:nvPicPr>
          <p:cNvPr id="101" name="Shape 101"/>
          <p:cNvPicPr preferRelativeResize="0"/>
          <p:nvPr/>
        </p:nvPicPr>
        <p:blipFill>
          <a:blip r:embed="rId3">
            <a:alphaModFix/>
          </a:blip>
          <a:stretch>
            <a:fillRect/>
          </a:stretch>
        </p:blipFill>
        <p:spPr>
          <a:xfrm>
            <a:off x="5169948" y="0"/>
            <a:ext cx="3974054"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07" name="Shape 10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08" name="Shape 10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